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2"/>
  </p:notesMasterIdLst>
  <p:handoutMasterIdLst>
    <p:handoutMasterId r:id="rId13"/>
  </p:handoutMasterIdLst>
  <p:sldIdLst>
    <p:sldId id="338" r:id="rId5"/>
    <p:sldId id="3277" r:id="rId6"/>
    <p:sldId id="331" r:id="rId7"/>
    <p:sldId id="3290" r:id="rId8"/>
    <p:sldId id="3288" r:id="rId9"/>
    <p:sldId id="3289" r:id="rId10"/>
    <p:sldId id="33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05080C-0B81-FEB2-FC18-3CCBB1DB54D5}" name="Hoekstra, Tecla" initials="HT" userId="S::thoekstra@redcross.nl::fe9c4a5d-3c81-49dd-87e0-6560eafbee8a" providerId="AD"/>
  <p188:author id="{363CCA19-AFD1-D806-2727-7ABB6879FFE4}" name="Ros, Anouk" initials="RA" userId="S::ARos@redcross.nl::f9f71871-50f7-4679-9cee-1392ddfb3ea5" providerId="AD"/>
  <p188:author id="{96C07594-4087-5A39-E09A-5B27F1527175}" name="Segaar, Suzanne" initials="SS" userId="S::ssegaar@redcross.nl::c2ad83b9-f032-4a2f-a74c-f70914fb26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maat, Anouk" initials="JA" lastIdx="6" clrIdx="0">
    <p:extLst>
      <p:ext uri="{19B8F6BF-5375-455C-9EA6-DF929625EA0E}">
        <p15:presenceInfo xmlns:p15="http://schemas.microsoft.com/office/powerpoint/2012/main" userId="S::AJanmaat@redcross.nl::feeaa837-86eb-4338-8665-0dab929656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281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40000" cy="180000"/>
          </a:xfrm>
          <a:prstGeom prst="rect">
            <a:avLst/>
          </a:prstGeom>
        </p:spPr>
        <p:txBody>
          <a:bodyPr vert="horz" lIns="36000" tIns="36000" rIns="36000" bIns="36000" rtlCol="0" anchor="t"/>
          <a:lstStyle>
            <a:lvl1pPr algn="l">
              <a:defRPr sz="1200"/>
            </a:lvl1pPr>
          </a:lstStyle>
          <a:p>
            <a:endParaRPr lang="nl-NL" sz="1000">
              <a:solidFill>
                <a:srgbClr val="666666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039043" y="8928000"/>
            <a:ext cx="1260000" cy="180000"/>
          </a:xfrm>
          <a:prstGeom prst="rect">
            <a:avLst/>
          </a:prstGeom>
        </p:spPr>
        <p:txBody>
          <a:bodyPr vert="horz" lIns="36000" tIns="36000" rIns="36000" bIns="36000" rtlCol="0" anchor="t"/>
          <a:lstStyle>
            <a:lvl1pPr algn="r">
              <a:defRPr sz="1200"/>
            </a:lvl1pPr>
          </a:lstStyle>
          <a:p>
            <a:fld id="{F8A6EDDB-4CA8-4EA3-ADE6-CFDFABF4FB9A}" type="datetimeFigureOut">
              <a:rPr lang="nl-NL" sz="1000" smtClean="0">
                <a:solidFill>
                  <a:srgbClr val="666666"/>
                </a:solidFill>
              </a:rPr>
              <a:t>31-3-2022</a:t>
            </a:fld>
            <a:endParaRPr lang="nl-NL" sz="1000">
              <a:solidFill>
                <a:srgbClr val="666666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928000"/>
            <a:ext cx="4860000" cy="180000"/>
          </a:xfrm>
          <a:prstGeom prst="rect">
            <a:avLst/>
          </a:prstGeom>
        </p:spPr>
        <p:txBody>
          <a:bodyPr vert="horz" lIns="36000" tIns="36000" rIns="36000" bIns="36000" rtlCol="0" anchor="t"/>
          <a:lstStyle>
            <a:lvl1pPr algn="l">
              <a:defRPr sz="1200"/>
            </a:lvl1pPr>
          </a:lstStyle>
          <a:p>
            <a:endParaRPr lang="nl-NL" sz="1000">
              <a:solidFill>
                <a:srgbClr val="666666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490653" y="8928000"/>
            <a:ext cx="360000" cy="180000"/>
          </a:xfrm>
          <a:prstGeom prst="rect">
            <a:avLst/>
          </a:prstGeom>
        </p:spPr>
        <p:txBody>
          <a:bodyPr vert="horz" lIns="36000" tIns="36000" rIns="36000" bIns="36000" rtlCol="0" anchor="t"/>
          <a:lstStyle>
            <a:lvl1pPr algn="r">
              <a:defRPr sz="1200"/>
            </a:lvl1pPr>
          </a:lstStyle>
          <a:p>
            <a:fld id="{E82EF9D8-DA4B-41AC-9836-DFE59A33309D}" type="slidenum">
              <a:rPr lang="nl-NL" sz="1000" smtClean="0">
                <a:solidFill>
                  <a:srgbClr val="666666"/>
                </a:solidFill>
              </a:rPr>
              <a:t>‹nr.›</a:t>
            </a:fld>
            <a:endParaRPr lang="nl-NL" sz="100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40000" cy="216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040000" y="8892000"/>
            <a:ext cx="1260000" cy="216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E5094D-5F8B-4763-AF39-BDD560D990C2}" type="datetimeFigureOut">
              <a:rPr lang="nl-NL" smtClean="0"/>
              <a:pPr/>
              <a:t>31-3-2022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92000"/>
            <a:ext cx="486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467793" y="8892000"/>
            <a:ext cx="36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4639D4-3A97-42A4-AE54-3ADCAC11AA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20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8000" indent="-288000" algn="l" defTabSz="288000" rtl="0" eaLnBrk="1" latinLnBrk="0" hangingPunct="1">
      <a:buFont typeface="Arial" panose="020B0604020202020204" pitchFamily="34" charset="0"/>
      <a:buChar char="•"/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576000" indent="-288000" algn="l" defTabSz="288000" rtl="0" eaLnBrk="1" latinLnBrk="0" hangingPunct="1"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2pPr>
    <a:lvl3pPr marL="864000" indent="-288000" algn="l" defTabSz="288000" rtl="0" eaLnBrk="1" latinLnBrk="0" hangingPunct="1"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3pPr>
    <a:lvl4pPr marL="1152000" indent="-288000" algn="l" defTabSz="288000" rtl="0" eaLnBrk="1" latinLnBrk="0" hangingPunct="1"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4pPr>
    <a:lvl5pPr marL="1440000" indent="-288000" algn="l" defTabSz="288000" rtl="0" eaLnBrk="1" latinLnBrk="0" hangingPunct="1"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5pPr>
    <a:lvl6pPr marL="1440000" indent="-288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440000" indent="-288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40000" indent="-288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39D4-3A97-42A4-AE54-3ADCAC11AA9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11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39D4-3A97-42A4-AE54-3ADCAC11AA91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55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39D4-3A97-42A4-AE54-3ADCAC11AA91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32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39D4-3A97-42A4-AE54-3ADCAC11AA91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05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0000" y="1368000"/>
            <a:ext cx="5920642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800000" y="2556000"/>
            <a:ext cx="592064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3615C-F55C-43AB-A8DE-547F7739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184954-07DC-47D7-B8AC-1BD04C8A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505A9-BA30-4552-9F9D-043FB8B8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28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F6C6EB1-ECBB-4F97-8C73-A95D9927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D396E4-D6E1-4CEF-BFC7-45CB774A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D0B9F02-B935-449A-8A7E-C60777FF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52C44F6-EA3B-4C68-AB06-1C1AA073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A05ACED-ECB6-42AD-8566-92D3D1231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8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A425C76-0535-462A-AD71-CE37CD72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5DCC11-9ABD-4ED2-8B25-3F82BCA9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4BEF50A-C4D4-4138-946B-7515E706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CD3FA6F-D38C-4837-A328-53C7FDFE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258A44F-FEE2-4BF9-BE27-CF9A06507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" y="-1"/>
            <a:ext cx="12312386" cy="69269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0135365-C710-4D14-BF10-F3599C81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87036-871A-4360-A5CD-E62AA965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AB867-BAE0-47A0-99E3-6D607E2D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C2B297-B809-42F9-96CB-78247014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4D4976-6D41-4DE0-83F4-3E1E43000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ste afbeelding met titel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627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639ED0F-7F01-473C-BBAD-C030895A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2F89BA-68EA-4B71-BD92-93D360B6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3F561D-EFF6-40D9-8428-7222FA33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AB242D-C8D8-4081-AAF2-2383C5BD5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515938" y="2051999"/>
            <a:ext cx="5580062" cy="3464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564312" y="0"/>
            <a:ext cx="5627131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C4F60-DAF2-4090-BF38-724FFCC267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175E8A-2273-4758-8DC6-9A8F4B7673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7967709-3E4F-42A9-B645-C364E0BF99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FA97128-2615-4FF3-8E9E-3CD9E108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5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inhoud (hoo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515938" y="1177200"/>
            <a:ext cx="5580062" cy="4383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564312" y="0"/>
            <a:ext cx="5627131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C4F60-DAF2-4090-BF38-724FFCC267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175E8A-2273-4758-8DC6-9A8F4B7673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7967709-3E4F-42A9-B645-C364E0BF99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4FBFB4-D0B1-4179-9AF2-46E37E17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7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lich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2" y="0"/>
            <a:ext cx="6096001" cy="296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7" y="1177200"/>
            <a:ext cx="5075237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2960688"/>
            <a:ext cx="5173088" cy="38973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" y="2960688"/>
            <a:ext cx="6093518" cy="389731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C3FC38-39DA-4179-BD02-F330CD67DB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3E9D098-6CF5-4DA5-A707-ED3F2904A2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E94ED546-F74D-422E-8CD1-265791F0D3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FCD62A-841B-4EBC-810F-CD29FB6569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9996"/>
            <a:ext cx="1371600" cy="686154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5D97BFF4-74D5-439B-BD4C-1D950864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111750" cy="8304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53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1" y="0"/>
            <a:ext cx="6084000" cy="296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075236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2960688"/>
            <a:ext cx="5173088" cy="38973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56113"/>
            <a:ext cx="6083999" cy="389934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DBB207-ED0B-474F-82A1-E234363F521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ADB4FA2-5053-49F0-8EF0-B065603527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7DA72C-94BD-42FF-BFFD-7EEA2066E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B235DF-A6B5-4B52-B8C2-6E98AFAB5E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BCA5185-4927-4D5B-BF4C-047C0860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111750" cy="8304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51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en accentvlak goud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" y="3897312"/>
            <a:ext cx="6095999" cy="296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84000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83999" y="3897312"/>
            <a:ext cx="6108001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11885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41270C-533F-4968-9E0F-1552EB2B598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E20E0D-A936-4AE7-9BF1-7422E936B7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47AE55F-AE58-42A0-B212-60FA70EB63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5AC7E9-445D-4EB4-B572-2A4D83C46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57A43C91-ACD9-4765-AAE3-5146BDA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06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inhoud en accentvlak lich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3897312"/>
            <a:ext cx="6096000" cy="2960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73088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897312"/>
            <a:ext cx="6096000" cy="2960688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23886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2CC66E-46C7-43B5-AD9C-16A05B6E10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7B9517-7BA3-43A6-A086-19B6F8A16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9DD6B8-4C39-4BF4-A274-F2A1AFF2AF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875B00-9E10-49A4-B541-96B4305D8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228CBADF-DD29-465A-A8BF-58BBB246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9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38" y="1520825"/>
            <a:ext cx="11233150" cy="39957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2C125-DBE1-42AD-A56F-FA48B495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37CEA-8486-4D34-ABC5-F0FE3A96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E2DB4E-0006-49ED-9079-B6C03DC4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B5776AC-D9F7-4A46-B58D-032C7E3C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087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en accentvlak aube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3897312"/>
            <a:ext cx="6096000" cy="2960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68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73088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897312"/>
            <a:ext cx="6096000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23885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D2054B-24E1-48D4-BF11-4069251D524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0531A7-EEDA-4996-BB3E-32A2179149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016A96-B59C-4FB7-B9B4-EFA9225F6B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B00AAD-64D4-4926-BD27-3AB25FC39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D4CF6516-CA09-436A-A0C5-A2A85146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68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8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(zonder voetteks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7218B2-28D2-46C6-802F-E802220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ADB2C8-9B83-4DAE-867E-E4C2EFD9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594E54-8C03-4E5D-9DA6-783CB256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5C891D-DB83-43DA-A74A-2DBB31D6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100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olledi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86452-D4F9-411E-94C6-2DF17FED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CF7243-A0DE-470B-B3B6-7BE970164B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9726F7-8E1A-4CD8-A77F-C0C80D82BC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A071F1-392B-4EFF-B6EB-2A2A7353E2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761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EC48B-3F4B-424F-8B07-2B72486F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19B76A-4F2B-455C-8423-59CAEFFE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CB1931-79E0-4279-8B68-49BD1891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DDBDDD-FEFE-4815-960C-BCCA345F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70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3A3CA41-9EBC-4AE3-9B53-2856BF2C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8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zij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8000"/>
            <a:ext cx="6480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00000" y="2556000"/>
            <a:ext cx="6480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8608741" y="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8608741" y="4662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2" name="Tijdelijke aanduiding voor afbeelding 8"/>
          <p:cNvSpPr>
            <a:spLocks noGrp="1"/>
          </p:cNvSpPr>
          <p:nvPr>
            <p:ph type="pic" sz="quarter" idx="12" hasCustomPrompt="1"/>
          </p:nvPr>
        </p:nvSpPr>
        <p:spPr>
          <a:xfrm>
            <a:off x="8608741" y="2331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070C5-6796-4299-AB85-CC20570546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BD32AD-09A4-4A89-BC57-F1E4EA596D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DD332C-DA0C-4972-BE14-F121434C0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7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 met zij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8000"/>
            <a:ext cx="4284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9999" y="2556000"/>
            <a:ext cx="4284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6576000" y="0"/>
            <a:ext cx="5616000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CD22FF-D75B-4338-AF89-A3E382FA2F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AD6CDB-B5E5-441E-A421-8D155215F1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73246D-3A76-4C3E-91A7-79014B7B15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86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50 jaar met ond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7999"/>
            <a:ext cx="6480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00000" y="2556000"/>
            <a:ext cx="6480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151516" y="3897313"/>
            <a:ext cx="3888000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8304000" y="3897313"/>
            <a:ext cx="3888000" cy="2959836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3897313"/>
            <a:ext cx="3887032" cy="296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C2BE1-8E6A-4724-9C09-15FAC2786F1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04F9E0-1E27-4C65-922C-2529471D4F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6F070D-747B-4E84-9B46-DDEB768806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3833385-3A83-4FB8-90CD-AB51CB93D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loop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5C7E9-B132-4EEC-BF67-F348548F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E503E7-EE94-4635-8BF9-28816AAF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7AA01-CE66-4DAE-A789-C8159021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29E0C9-0BEE-44BA-8739-841647D3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496238-8748-4D99-8185-533B7D57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07" y="987841"/>
            <a:ext cx="9755145" cy="48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3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37" y="1520825"/>
            <a:ext cx="7740000" cy="39957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2C125-DBE1-42AD-A56F-FA48B495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33375"/>
            <a:ext cx="774000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37CEA-8486-4D34-ABC5-F0FE3A96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E2DB4E-0006-49ED-9079-B6C03DC4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B5776AC-D9F7-4A46-B58D-032C7E3C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8">
            <a:extLst>
              <a:ext uri="{FF2B5EF4-FFF2-40B4-BE49-F238E27FC236}">
                <a16:creationId xmlns:a16="http://schemas.microsoft.com/office/drawing/2014/main" id="{72A59E6D-4E6F-456D-B215-1BB5ECD0BF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08741" y="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C0C5A2A2-C49A-4361-AD35-CD4E3688BB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8741" y="4662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B7C8F64-ABD3-4702-AB82-A16B2EFC5A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08741" y="2331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</p:spTree>
    <p:extLst>
      <p:ext uri="{BB962C8B-B14F-4D97-AF65-F5344CB8AC3E}">
        <p14:creationId xmlns:p14="http://schemas.microsoft.com/office/powerpoint/2010/main" val="328674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afbeelding0 - Vrijwilleg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2160"/>
            <a:ext cx="12181902" cy="552568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A1C7807-8C0D-42E3-A1C7-02AD120B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F0CC8E-D686-4668-8403-D6793E1C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AF9D09-1BB6-4227-B91E-AAA15DF0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1175B2-DC4D-4200-9296-E9C56043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FA9EE5E-0A92-4035-8BB0-73C0794BB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6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5938" y="333375"/>
            <a:ext cx="11233150" cy="830444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nl-NL"/>
              <a:t>Klik om de stijl te bewerken</a:t>
            </a:r>
            <a:br>
              <a:rPr lang="nl-NL"/>
            </a:br>
            <a:r>
              <a:rPr lang="nl-NL"/>
              <a:t>regel 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5938" y="1523999"/>
            <a:ext cx="11233150" cy="3992564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312000" y="6498000"/>
            <a:ext cx="1680000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15938" y="6498000"/>
            <a:ext cx="8388062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32000" y="6498000"/>
            <a:ext cx="517088" cy="216000"/>
          </a:xfrm>
          <a:prstGeom prst="rect">
            <a:avLst/>
          </a:prstGeom>
        </p:spPr>
        <p:txBody>
          <a:bodyPr vert="horz" lIns="36000" tIns="36000" rIns="0" bIns="36000" rtlCol="0" anchor="b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23FC5B-98A5-49E4-B59C-E073B895215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ADA630-6A8A-4180-8BA7-7CA24E76C98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  <p:sldLayoutId id="2147483690" r:id="rId3"/>
    <p:sldLayoutId id="2147483709" r:id="rId4"/>
    <p:sldLayoutId id="2147483686" r:id="rId5"/>
    <p:sldLayoutId id="2147483687" r:id="rId6"/>
    <p:sldLayoutId id="2147483688" r:id="rId7"/>
    <p:sldLayoutId id="2147483710" r:id="rId8"/>
    <p:sldLayoutId id="2147483691" r:id="rId9"/>
    <p:sldLayoutId id="2147483694" r:id="rId10"/>
    <p:sldLayoutId id="2147483696" r:id="rId11"/>
    <p:sldLayoutId id="2147483697" r:id="rId12"/>
    <p:sldLayoutId id="2147483698" r:id="rId13"/>
    <p:sldLayoutId id="2147483699" r:id="rId14"/>
    <p:sldLayoutId id="2147483708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7" r:id="rId21"/>
    <p:sldLayoutId id="2147483705" r:id="rId22"/>
    <p:sldLayoutId id="214748370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2880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6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958" userDrawn="1">
          <p15:clr>
            <a:srgbClr val="F26B43"/>
          </p15:clr>
        </p15:guide>
        <p15:guide id="6" orient="horz" pos="3475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2455" userDrawn="1">
          <p15:clr>
            <a:srgbClr val="F26B43"/>
          </p15:clr>
        </p15:guide>
        <p15:guide id="9" orient="horz" pos="1865" userDrawn="1">
          <p15:clr>
            <a:srgbClr val="F26B43"/>
          </p15:clr>
        </p15:guide>
        <p15:guide id="10" orient="horz" pos="3680" userDrawn="1">
          <p15:clr>
            <a:srgbClr val="F26B43"/>
          </p15:clr>
        </p15:guide>
        <p15:guide id="11" pos="4135" userDrawn="1">
          <p15:clr>
            <a:srgbClr val="F26B43"/>
          </p15:clr>
        </p15:guide>
        <p15:guide id="12" pos="3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6A878-3977-424F-9981-453C7C98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8223384-1FBD-476D-BBB0-C7BF331A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36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A0520B-AC38-4EF9-A126-0FDF979F6860}"/>
              </a:ext>
            </a:extLst>
          </p:cNvPr>
          <p:cNvSpPr/>
          <p:nvPr/>
        </p:nvSpPr>
        <p:spPr>
          <a:xfrm>
            <a:off x="1976" y="-5211"/>
            <a:ext cx="12191998" cy="68579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5EAE81-29AB-4828-97F1-D1A33ECA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01" y="2287760"/>
            <a:ext cx="8219433" cy="87357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>
                <a:solidFill>
                  <a:schemeClr val="bg1"/>
                </a:solidFill>
                <a:cs typeface="Calibri"/>
              </a:rPr>
              <a:t>Hulpverlening in Nederland</a:t>
            </a:r>
            <a:br>
              <a:rPr lang="nl-NL">
                <a:solidFill>
                  <a:schemeClr val="bg1"/>
                </a:solidFill>
                <a:cs typeface="Calibri"/>
              </a:rPr>
            </a:br>
            <a:endParaRPr lang="nl-NL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79DB0CD-3CB9-4837-BBE3-AE09BBC3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61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5BEFE2E8-8FF8-430B-A0AA-E20DE693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123599"/>
            <a:ext cx="5580062" cy="648000"/>
          </a:xfrm>
        </p:spPr>
        <p:txBody>
          <a:bodyPr/>
          <a:lstStyle/>
          <a:p>
            <a:r>
              <a:rPr lang="nl-NL"/>
              <a:t>Welke hulpverlening bieden we nu in Nederland?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EA2086-BB1F-4A76-9E88-B4177C8F1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938" y="1771599"/>
            <a:ext cx="6048374" cy="375918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Humanitaire Servicepunten (HSP)</a:t>
            </a:r>
            <a:r>
              <a:rPr lang="nl-NL" dirty="0">
                <a:highlight>
                  <a:srgbClr val="FFFF00"/>
                </a:highlight>
              </a:rPr>
              <a:t>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Meldkamer Landelijk Centrum Vluchtelingenspreiding (LCVS)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Begeleid vervoer</a:t>
            </a:r>
          </a:p>
          <a:p>
            <a:pPr marL="457200" indent="-457200">
              <a:buAutoNum type="arabicPeriod"/>
            </a:pPr>
            <a:r>
              <a:rPr lang="nl-NL" dirty="0"/>
              <a:t>Noodopvang Bevolkingszorg (eerste week)</a:t>
            </a:r>
          </a:p>
          <a:p>
            <a:pPr marL="457200" indent="-457200">
              <a:buAutoNum type="arabicPeriod"/>
            </a:pPr>
            <a:r>
              <a:rPr lang="nl-NL" dirty="0"/>
              <a:t>Langdurige opvang vluchtelingen (na eerste week) </a:t>
            </a:r>
          </a:p>
          <a:p>
            <a:pPr marL="457200" indent="-457200">
              <a:buAutoNum type="arabicPeriod"/>
            </a:pPr>
            <a:r>
              <a:rPr lang="nl-NL" dirty="0"/>
              <a:t>Restoring Family Links </a:t>
            </a:r>
          </a:p>
          <a:p>
            <a:pPr marL="457200" indent="-457200">
              <a:buAutoNum type="arabicPeriod"/>
            </a:pPr>
            <a:r>
              <a:rPr lang="nl-NL" dirty="0"/>
              <a:t>Landelijke Informatielijn Oekraïne en WhatsApp Hulplijn </a:t>
            </a:r>
          </a:p>
          <a:p>
            <a:pPr marL="457200" indent="-457200">
              <a:buAutoNum type="arabicPeriod"/>
            </a:pPr>
            <a:r>
              <a:rPr lang="nl-NL" dirty="0"/>
              <a:t>In opstart: </a:t>
            </a:r>
          </a:p>
          <a:p>
            <a:pPr lvl="1"/>
            <a:r>
              <a:rPr lang="nl-NL" dirty="0"/>
              <a:t>Coördinatie Particuliere opvang (met Leger des Heils en Vluchtelingenwerk Nederland) </a:t>
            </a:r>
          </a:p>
          <a:p>
            <a:pPr lvl="1"/>
            <a:r>
              <a:rPr lang="nl-NL" dirty="0"/>
              <a:t>Psychosociale hulpverlening </a:t>
            </a:r>
          </a:p>
        </p:txBody>
      </p:sp>
      <p:pic>
        <p:nvPicPr>
          <p:cNvPr id="8" name="Tijdelijke aanduiding voor afbeelding 7" descr="Afbeelding met tekst, persoon, buiten, mensen&#10;&#10;Automatisch gegenereerde beschrijving">
            <a:extLst>
              <a:ext uri="{FF2B5EF4-FFF2-40B4-BE49-F238E27FC236}">
                <a16:creationId xmlns:a16="http://schemas.microsoft.com/office/drawing/2014/main" id="{7180CE6E-A2D3-4A88-9BDD-413A2A662B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5" r="29955"/>
          <a:stretch>
            <a:fillRect/>
          </a:stretch>
        </p:blipFill>
        <p:spPr/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23D1B0-E143-457E-AD63-859F0E26F4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982CB4F-399A-440E-AE93-8AEC301B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333375"/>
            <a:ext cx="6306858" cy="402349"/>
          </a:xfrm>
        </p:spPr>
        <p:txBody>
          <a:bodyPr/>
          <a:lstStyle/>
          <a:p>
            <a:r>
              <a:rPr lang="nl-NL" dirty="0"/>
              <a:t>Oekraïne crisis – update voor ledenraad</a:t>
            </a:r>
            <a:br>
              <a:rPr lang="nl-NL" dirty="0"/>
            </a:br>
            <a:r>
              <a:rPr lang="nl-NL" sz="1600" dirty="0"/>
              <a:t>29-03-2022</a:t>
            </a:r>
          </a:p>
        </p:txBody>
      </p:sp>
    </p:spTree>
    <p:extLst>
      <p:ext uri="{BB962C8B-B14F-4D97-AF65-F5344CB8AC3E}">
        <p14:creationId xmlns:p14="http://schemas.microsoft.com/office/powerpoint/2010/main" val="270113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A0520B-AC38-4EF9-A126-0FDF979F6860}"/>
              </a:ext>
            </a:extLst>
          </p:cNvPr>
          <p:cNvSpPr/>
          <p:nvPr/>
        </p:nvSpPr>
        <p:spPr>
          <a:xfrm>
            <a:off x="1976" y="-5211"/>
            <a:ext cx="12191998" cy="68579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5EAE81-29AB-4828-97F1-D1A33ECA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01" y="2287760"/>
            <a:ext cx="8219433" cy="87357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  <a:cs typeface="Calibri"/>
              </a:rPr>
              <a:t>Ervaring en tips over lokale samenwerking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79DB0CD-3CB9-4837-BBE3-AE09BBC3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94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DFE2371-6CFB-4DB0-A35E-2721053A5A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938" y="1177200"/>
            <a:ext cx="5580062" cy="4383088"/>
          </a:xfrm>
        </p:spPr>
        <p:txBody>
          <a:bodyPr>
            <a:normAutofit/>
          </a:bodyPr>
          <a:lstStyle/>
          <a:p>
            <a:r>
              <a:rPr lang="nl-NL" dirty="0"/>
              <a:t>Gebruik bestaande internationale netwerken </a:t>
            </a:r>
          </a:p>
          <a:p>
            <a:pPr lvl="1"/>
            <a:r>
              <a:rPr lang="nl-NL" dirty="0"/>
              <a:t>Werk op basis van vraag en niet op basis van aanbod</a:t>
            </a:r>
          </a:p>
          <a:p>
            <a:pPr lvl="1"/>
            <a:r>
              <a:rPr lang="nl-NL" dirty="0"/>
              <a:t>Cash donaties boven goederen</a:t>
            </a:r>
          </a:p>
          <a:p>
            <a:pPr lvl="1"/>
            <a:r>
              <a:rPr lang="nl-NL" dirty="0"/>
              <a:t>Lokaal inkopen </a:t>
            </a:r>
          </a:p>
          <a:p>
            <a:pPr lvl="1"/>
            <a:r>
              <a:rPr lang="nl-NL" dirty="0"/>
              <a:t>Daardoor minder transport- en opslagkosten</a:t>
            </a:r>
          </a:p>
          <a:p>
            <a:pPr lvl="1"/>
            <a:r>
              <a:rPr lang="nl-NL" dirty="0"/>
              <a:t>Lokale investering</a:t>
            </a:r>
          </a:p>
          <a:p>
            <a:pPr lvl="1"/>
            <a:r>
              <a:rPr lang="nl-NL" dirty="0"/>
              <a:t>Aparte initiatieven kunnen in sommige gevallen averechts werken 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C2C861-5663-44EE-8D38-FEF3D1310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9" r="1" b="14462"/>
          <a:stretch/>
        </p:blipFill>
        <p:spPr>
          <a:xfrm>
            <a:off x="6564312" y="10"/>
            <a:ext cx="5627131" cy="6857990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33375"/>
            <a:ext cx="5627130" cy="830444"/>
          </a:xfrm>
        </p:spPr>
        <p:txBody>
          <a:bodyPr anchor="t">
            <a:normAutofit/>
          </a:bodyPr>
          <a:lstStyle/>
          <a:p>
            <a:r>
              <a:rPr lang="nl-NL" sz="2600" dirty="0"/>
              <a:t>Internationale hulp</a:t>
            </a:r>
          </a:p>
        </p:txBody>
      </p:sp>
    </p:spTree>
    <p:extLst>
      <p:ext uri="{BB962C8B-B14F-4D97-AF65-F5344CB8AC3E}">
        <p14:creationId xmlns:p14="http://schemas.microsoft.com/office/powerpoint/2010/main" val="254592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DFE2371-6CFB-4DB0-A35E-2721053A5A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938" y="1177200"/>
            <a:ext cx="5580062" cy="4383088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Werk zoveel mogelijk samen met bestaande partners en op basis van hun expertise </a:t>
            </a:r>
          </a:p>
          <a:p>
            <a:pPr lvl="2"/>
            <a:r>
              <a:rPr lang="nl-NL" dirty="0"/>
              <a:t>Lokale kledingbank</a:t>
            </a:r>
          </a:p>
          <a:p>
            <a:pPr lvl="2"/>
            <a:r>
              <a:rPr lang="nl-NL" dirty="0"/>
              <a:t>Lokale kringloop</a:t>
            </a:r>
          </a:p>
          <a:p>
            <a:pPr lvl="2"/>
            <a:r>
              <a:rPr lang="nl-NL" dirty="0"/>
              <a:t>Transportvereniging die truckers helpt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Werk zoveel mogelijk vraaggericht. Is de vraag niet duidelijk, zorg dan eerst voor een </a:t>
            </a:r>
            <a:r>
              <a:rPr lang="nl-NL" dirty="0" err="1"/>
              <a:t>needs</a:t>
            </a:r>
            <a:r>
              <a:rPr lang="nl-NL" dirty="0"/>
              <a:t> assessment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Publieksvoorlichting/communicatie hierover is een uitdaging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C2C861-5663-44EE-8D38-FEF3D1310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9" r="1" b="14462"/>
          <a:stretch/>
        </p:blipFill>
        <p:spPr>
          <a:xfrm>
            <a:off x="6564312" y="10"/>
            <a:ext cx="5627131" cy="6857990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33375"/>
            <a:ext cx="5627130" cy="830444"/>
          </a:xfrm>
        </p:spPr>
        <p:txBody>
          <a:bodyPr anchor="t">
            <a:normAutofit/>
          </a:bodyPr>
          <a:lstStyle/>
          <a:p>
            <a:r>
              <a:rPr lang="nl-NL" sz="2600" dirty="0"/>
              <a:t>Nationale hulp</a:t>
            </a:r>
          </a:p>
        </p:txBody>
      </p:sp>
    </p:spTree>
    <p:extLst>
      <p:ext uri="{BB962C8B-B14F-4D97-AF65-F5344CB8AC3E}">
        <p14:creationId xmlns:p14="http://schemas.microsoft.com/office/powerpoint/2010/main" val="312593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6FDE8-9652-4056-BE23-90D9C897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8BAB51-72F6-49FB-BFA6-261D9D09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478105"/>
      </p:ext>
    </p:extLst>
  </p:cSld>
  <p:clrMapOvr>
    <a:masterClrMapping/>
  </p:clrMapOvr>
</p:sld>
</file>

<file path=ppt/theme/theme1.xml><?xml version="1.0" encoding="utf-8"?>
<a:theme xmlns:a="http://schemas.openxmlformats.org/drawingml/2006/main" name="RedCross">
  <a:themeElements>
    <a:clrScheme name="RedCross">
      <a:dk1>
        <a:srgbClr val="000000"/>
      </a:dk1>
      <a:lt1>
        <a:sysClr val="window" lastClr="FFFFFF"/>
      </a:lt1>
      <a:dk2>
        <a:srgbClr val="505050"/>
      </a:dk2>
      <a:lt2>
        <a:srgbClr val="FFFFFF"/>
      </a:lt2>
      <a:accent1>
        <a:srgbClr val="4B6E82"/>
      </a:accent1>
      <a:accent2>
        <a:srgbClr val="BEA55F"/>
      </a:accent2>
      <a:accent3>
        <a:srgbClr val="ADB4B3"/>
      </a:accent3>
      <a:accent4>
        <a:srgbClr val="781E1E"/>
      </a:accent4>
      <a:accent5>
        <a:srgbClr val="E67300"/>
      </a:accent5>
      <a:accent6>
        <a:srgbClr val="DC281E"/>
      </a:accent6>
      <a:hlink>
        <a:srgbClr val="DC281E"/>
      </a:hlink>
      <a:folHlink>
        <a:srgbClr val="DC28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t Rode Kruis breedbeeld presentatie.pptx" id="{7E028462-0DA5-48EF-A9D3-7612136E7FB1}" vid="{2F437BE2-83C0-45D8-B341-34DCA97B4175}"/>
    </a:ext>
  </a:extLst>
</a:theme>
</file>

<file path=ppt/theme/theme2.xml><?xml version="1.0" encoding="utf-8"?>
<a:theme xmlns:a="http://schemas.openxmlformats.org/drawingml/2006/main" name="Kantoorthema">
  <a:themeElements>
    <a:clrScheme name="RedCross">
      <a:dk1>
        <a:srgbClr val="666666"/>
      </a:dk1>
      <a:lt1>
        <a:sysClr val="window" lastClr="FFFFFF"/>
      </a:lt1>
      <a:dk2>
        <a:srgbClr val="666666"/>
      </a:dk2>
      <a:lt2>
        <a:srgbClr val="FFFFFF"/>
      </a:lt2>
      <a:accent1>
        <a:srgbClr val="66AEE2"/>
      </a:accent1>
      <a:accent2>
        <a:srgbClr val="0087BB"/>
      </a:accent2>
      <a:accent3>
        <a:srgbClr val="672146"/>
      </a:accent3>
      <a:accent4>
        <a:srgbClr val="FE5000"/>
      </a:accent4>
      <a:accent5>
        <a:srgbClr val="28724F"/>
      </a:accent5>
      <a:accent6>
        <a:srgbClr val="C4B000"/>
      </a:accent6>
      <a:hlink>
        <a:srgbClr val="00205B"/>
      </a:hlink>
      <a:folHlink>
        <a:srgbClr val="666666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9a0cba-694e-4979-995e-53faf5a32342">
      <UserInfo>
        <DisplayName>Hoff, Henk</DisplayName>
        <AccountId>24</AccountId>
        <AccountType/>
      </UserInfo>
      <UserInfo>
        <DisplayName>Hoekstra, Tecla</DisplayName>
        <AccountId>11</AccountId>
        <AccountType/>
      </UserInfo>
      <UserInfo>
        <DisplayName>team-Oekraine-crisis-noodhulp@rodekruis.nl - Leden</DisplayName>
        <AccountId>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72CCA5A3C464DB5B5D420D5C7E2EE" ma:contentTypeVersion="13" ma:contentTypeDescription="Een nieuw document maken." ma:contentTypeScope="" ma:versionID="6c6a8bf0b6f70952f38ff80ff93e48ed">
  <xsd:schema xmlns:xsd="http://www.w3.org/2001/XMLSchema" xmlns:xs="http://www.w3.org/2001/XMLSchema" xmlns:p="http://schemas.microsoft.com/office/2006/metadata/properties" xmlns:ns2="3405b14d-8870-45a0-8441-071da9b049bd" xmlns:ns3="9f9a0cba-694e-4979-995e-53faf5a32342" targetNamespace="http://schemas.microsoft.com/office/2006/metadata/properties" ma:root="true" ma:fieldsID="dbc924c98fa7a1f923b2ff5bb19805f4" ns2:_="" ns3:_="">
    <xsd:import namespace="3405b14d-8870-45a0-8441-071da9b049bd"/>
    <xsd:import namespace="9f9a0cba-694e-4979-995e-53faf5a32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5b14d-8870-45a0-8441-071da9b04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a0cba-694e-4979-995e-53faf5a32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20FB2-E78A-42D4-8725-940CC783D78D}">
  <ds:schemaRefs>
    <ds:schemaRef ds:uri="http://schemas.openxmlformats.org/package/2006/metadata/core-properties"/>
    <ds:schemaRef ds:uri="http://purl.org/dc/dcmitype/"/>
    <ds:schemaRef ds:uri="3405b14d-8870-45a0-8441-071da9b049bd"/>
    <ds:schemaRef ds:uri="9f9a0cba-694e-4979-995e-53faf5a3234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CFBF19-C001-4AA5-9BA1-E4B343F19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05b14d-8870-45a0-8441-071da9b049bd"/>
    <ds:schemaRef ds:uri="9f9a0cba-694e-4979-995e-53faf5a32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AD49F5-2B00-4ACC-9C62-C5A3BF4DB8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175</Words>
  <Application>Microsoft Office PowerPoint</Application>
  <PresentationFormat>Breedbeeld</PresentationFormat>
  <Paragraphs>42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RedCross</vt:lpstr>
      <vt:lpstr>PowerPoint-presentatie</vt:lpstr>
      <vt:lpstr>Hulpverlening in Nederland </vt:lpstr>
      <vt:lpstr>Oekraïne crisis – update voor ledenraad 29-03-2022</vt:lpstr>
      <vt:lpstr>Ervaring en tips over lokale samenwerking</vt:lpstr>
      <vt:lpstr>Internationale hulp</vt:lpstr>
      <vt:lpstr>Nationale hulp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Ros, Anouk</dc:creator>
  <dc:description>Template by HQ Solutions B.V.</dc:description>
  <cp:lastModifiedBy>Sandy dos Reis</cp:lastModifiedBy>
  <cp:revision>3</cp:revision>
  <dcterms:created xsi:type="dcterms:W3CDTF">2021-11-17T09:36:57Z</dcterms:created>
  <dcterms:modified xsi:type="dcterms:W3CDTF">2022-03-31T06:45:43Z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e0ea1b-66e3-485e-aa7a-7314a550a1e4_Enabled">
    <vt:lpwstr>True</vt:lpwstr>
  </property>
  <property fmtid="{D5CDD505-2E9C-101B-9397-08002B2CF9AE}" pid="3" name="MSIP_Label_39e0ea1b-66e3-485e-aa7a-7314a550a1e4_SiteId">
    <vt:lpwstr>afca0a52-882c-4fa8-b71d-f6db2e36058b</vt:lpwstr>
  </property>
  <property fmtid="{D5CDD505-2E9C-101B-9397-08002B2CF9AE}" pid="4" name="MSIP_Label_39e0ea1b-66e3-485e-aa7a-7314a550a1e4_Owner">
    <vt:lpwstr>Klaas.dePater@ogd.nl</vt:lpwstr>
  </property>
  <property fmtid="{D5CDD505-2E9C-101B-9397-08002B2CF9AE}" pid="5" name="MSIP_Label_39e0ea1b-66e3-485e-aa7a-7314a550a1e4_SetDate">
    <vt:lpwstr>2020-09-10T12:59:27.0214889Z</vt:lpwstr>
  </property>
  <property fmtid="{D5CDD505-2E9C-101B-9397-08002B2CF9AE}" pid="6" name="MSIP_Label_39e0ea1b-66e3-485e-aa7a-7314a550a1e4_Name">
    <vt:lpwstr>General</vt:lpwstr>
  </property>
  <property fmtid="{D5CDD505-2E9C-101B-9397-08002B2CF9AE}" pid="7" name="MSIP_Label_39e0ea1b-66e3-485e-aa7a-7314a550a1e4_Application">
    <vt:lpwstr>Microsoft Azure Information Protection</vt:lpwstr>
  </property>
  <property fmtid="{D5CDD505-2E9C-101B-9397-08002B2CF9AE}" pid="8" name="MSIP_Label_39e0ea1b-66e3-485e-aa7a-7314a550a1e4_ActionId">
    <vt:lpwstr>b42995d4-2748-4cb3-ba34-f0c452a3dfc4</vt:lpwstr>
  </property>
  <property fmtid="{D5CDD505-2E9C-101B-9397-08002B2CF9AE}" pid="9" name="MSIP_Label_39e0ea1b-66e3-485e-aa7a-7314a550a1e4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0x01010029A72CCA5A3C464DB5B5D420D5C7E2EE</vt:lpwstr>
  </property>
</Properties>
</file>